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15"/>
  </p:notesMasterIdLst>
  <p:sldIdLst>
    <p:sldId id="256" r:id="rId2"/>
    <p:sldId id="277" r:id="rId3"/>
    <p:sldId id="257" r:id="rId4"/>
    <p:sldId id="282" r:id="rId5"/>
    <p:sldId id="284" r:id="rId6"/>
    <p:sldId id="279" r:id="rId7"/>
    <p:sldId id="286" r:id="rId8"/>
    <p:sldId id="280" r:id="rId9"/>
    <p:sldId id="281" r:id="rId10"/>
    <p:sldId id="263" r:id="rId11"/>
    <p:sldId id="285" r:id="rId12"/>
    <p:sldId id="283" r:id="rId13"/>
    <p:sldId id="267" r:id="rId14"/>
  </p:sldIdLst>
  <p:sldSz cx="12192000" cy="6858000"/>
  <p:notesSz cx="7010400" cy="92964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/>
    <p:restoredTop sz="63083" autoAdjust="0"/>
  </p:normalViewPr>
  <p:slideViewPr>
    <p:cSldViewPr snapToGrid="0">
      <p:cViewPr varScale="1">
        <p:scale>
          <a:sx n="41" d="100"/>
          <a:sy n="41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erth, Stephanie" userId="6c458b77-c142-45fa-9a69-f64b5265d448" providerId="ADAL" clId="{B4D73A2A-0A7B-4B40-9257-B1A2B1D563A4}"/>
    <pc:docChg chg="custSel modSld">
      <pc:chgData name="Suerth, Stephanie" userId="6c458b77-c142-45fa-9a69-f64b5265d448" providerId="ADAL" clId="{B4D73A2A-0A7B-4B40-9257-B1A2B1D563A4}" dt="2024-08-19T12:51:14.036" v="57" actId="20577"/>
      <pc:docMkLst>
        <pc:docMk/>
      </pc:docMkLst>
      <pc:sldChg chg="modNotesTx">
        <pc:chgData name="Suerth, Stephanie" userId="6c458b77-c142-45fa-9a69-f64b5265d448" providerId="ADAL" clId="{B4D73A2A-0A7B-4B40-9257-B1A2B1D563A4}" dt="2024-08-19T12:50:23.765" v="1" actId="5793"/>
        <pc:sldMkLst>
          <pc:docMk/>
          <pc:sldMk cId="3367911807" sldId="257"/>
        </pc:sldMkLst>
      </pc:sldChg>
      <pc:sldChg chg="replTag delTag modNotesTx">
        <pc:chgData name="Suerth, Stephanie" userId="6c458b77-c142-45fa-9a69-f64b5265d448" providerId="ADAL" clId="{B4D73A2A-0A7B-4B40-9257-B1A2B1D563A4}" dt="2024-08-19T12:51:00.719" v="42" actId="20577"/>
        <pc:sldMkLst>
          <pc:docMk/>
          <pc:sldMk cId="3657819700" sldId="263"/>
        </pc:sldMkLst>
      </pc:sldChg>
      <pc:sldChg chg="replTag delTag modNotesTx">
        <pc:chgData name="Suerth, Stephanie" userId="6c458b77-c142-45fa-9a69-f64b5265d448" providerId="ADAL" clId="{B4D73A2A-0A7B-4B40-9257-B1A2B1D563A4}" dt="2024-08-19T12:51:14.036" v="57" actId="20577"/>
        <pc:sldMkLst>
          <pc:docMk/>
          <pc:sldMk cId="1073009251" sldId="267"/>
        </pc:sldMkLst>
      </pc:sldChg>
      <pc:sldChg chg="replTag delTag modNotesTx">
        <pc:chgData name="Suerth, Stephanie" userId="6c458b77-c142-45fa-9a69-f64b5265d448" providerId="ADAL" clId="{B4D73A2A-0A7B-4B40-9257-B1A2B1D563A4}" dt="2024-08-19T12:50:36.789" v="18" actId="20577"/>
        <pc:sldMkLst>
          <pc:docMk/>
          <pc:sldMk cId="804837744" sldId="279"/>
        </pc:sldMkLst>
      </pc:sldChg>
      <pc:sldChg chg="replTag delTag modNotesTx">
        <pc:chgData name="Suerth, Stephanie" userId="6c458b77-c142-45fa-9a69-f64b5265d448" providerId="ADAL" clId="{B4D73A2A-0A7B-4B40-9257-B1A2B1D563A4}" dt="2024-08-19T12:50:50.924" v="30" actId="20577"/>
        <pc:sldMkLst>
          <pc:docMk/>
          <pc:sldMk cId="2988106643" sldId="280"/>
        </pc:sldMkLst>
      </pc:sldChg>
      <pc:sldChg chg="replTag delTag modNotesTx">
        <pc:chgData name="Suerth, Stephanie" userId="6c458b77-c142-45fa-9a69-f64b5265d448" providerId="ADAL" clId="{B4D73A2A-0A7B-4B40-9257-B1A2B1D563A4}" dt="2024-08-19T12:50:57.229" v="37"/>
        <pc:sldMkLst>
          <pc:docMk/>
          <pc:sldMk cId="532691821" sldId="281"/>
        </pc:sldMkLst>
      </pc:sldChg>
      <pc:sldChg chg="replTag delTag modNotesTx">
        <pc:chgData name="Suerth, Stephanie" userId="6c458b77-c142-45fa-9a69-f64b5265d448" providerId="ADAL" clId="{B4D73A2A-0A7B-4B40-9257-B1A2B1D563A4}" dt="2024-08-19T12:50:27.719" v="6" actId="20577"/>
        <pc:sldMkLst>
          <pc:docMk/>
          <pc:sldMk cId="3338249503" sldId="282"/>
        </pc:sldMkLst>
      </pc:sldChg>
      <pc:sldChg chg="replTag delTag">
        <pc:chgData name="Suerth, Stephanie" userId="6c458b77-c142-45fa-9a69-f64b5265d448" providerId="ADAL" clId="{B4D73A2A-0A7B-4B40-9257-B1A2B1D563A4}" dt="2024-08-19T12:51:08.336" v="52"/>
        <pc:sldMkLst>
          <pc:docMk/>
          <pc:sldMk cId="3013270448" sldId="283"/>
        </pc:sldMkLst>
      </pc:sldChg>
      <pc:sldChg chg="replTag delTag modNotesTx">
        <pc:chgData name="Suerth, Stephanie" userId="6c458b77-c142-45fa-9a69-f64b5265d448" providerId="ADAL" clId="{B4D73A2A-0A7B-4B40-9257-B1A2B1D563A4}" dt="2024-08-19T12:50:33.118" v="13"/>
        <pc:sldMkLst>
          <pc:docMk/>
          <pc:sldMk cId="2269511834" sldId="284"/>
        </pc:sldMkLst>
      </pc:sldChg>
      <pc:sldChg chg="replTag delTag modNotesTx">
        <pc:chgData name="Suerth, Stephanie" userId="6c458b77-c142-45fa-9a69-f64b5265d448" providerId="ADAL" clId="{B4D73A2A-0A7B-4B40-9257-B1A2B1D563A4}" dt="2024-08-19T12:51:07.517" v="50"/>
        <pc:sldMkLst>
          <pc:docMk/>
          <pc:sldMk cId="2090857025" sldId="285"/>
        </pc:sldMkLst>
      </pc:sldChg>
      <pc:sldChg chg="replTag delTag modNotesTx">
        <pc:chgData name="Suerth, Stephanie" userId="6c458b77-c142-45fa-9a69-f64b5265d448" providerId="ADAL" clId="{B4D73A2A-0A7B-4B40-9257-B1A2B1D563A4}" dt="2024-08-19T12:50:43.828" v="25"/>
        <pc:sldMkLst>
          <pc:docMk/>
          <pc:sldMk cId="2019731290" sldId="2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4D1E78-441C-9949-B04E-664EDC7BD233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AB2F92-2BCD-E045-B2BB-890DED0A8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2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6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17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1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3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5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8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2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3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86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B2F92-2BCD-E045-B2BB-890DED0A8B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6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8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4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21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484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6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8/19/2024</a:t>
            </a:fld>
            <a:endParaRPr lang="en-US" spc="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openxmlformats.org/officeDocument/2006/relationships/hyperlink" Target="mailto:titleixcompliance@umaryland.edu" TargetMode="External"/><Relationship Id="rId5" Type="http://schemas.openxmlformats.org/officeDocument/2006/relationships/hyperlink" Target="mailto:ssuerth@umaryland.edu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openxmlformats.org/officeDocument/2006/relationships/image" Target="../media/image5.jpeg"/><Relationship Id="rId5" Type="http://schemas.openxmlformats.org/officeDocument/2006/relationships/hyperlink" Target="mailto:titleixcompliance@umaryland.edu" TargetMode="External"/><Relationship Id="rId4" Type="http://schemas.openxmlformats.org/officeDocument/2006/relationships/hyperlink" Target="mailto:ssuerth@umaryland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7C88-3855-E7BD-7ECB-F55178EA5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644" y="4394301"/>
            <a:ext cx="10268712" cy="1169121"/>
          </a:xfrm>
        </p:spPr>
        <p:txBody>
          <a:bodyPr anchor="ctr">
            <a:norm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Commitment to an Inclusive UMB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27D3E-C8D7-72EB-4F81-046C5C4F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1644" y="5372101"/>
            <a:ext cx="10268712" cy="890230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 IX Program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Office of Accountability and Compliance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E53C9C6-2A2E-89D5-505A-C695A4F3B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73" y="639575"/>
            <a:ext cx="6134654" cy="3082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48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4432"/>
            <a:ext cx="6255757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C67893-CADE-772D-4DEC-C3560FC9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529" y="867156"/>
            <a:ext cx="4857751" cy="15639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kern="1200" cap="all" spc="120" baseline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Title IX: Reporting</a:t>
            </a:r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33D39FA2-6B35-2A06-8E25-B1CFD8F1A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51556" y="135687"/>
            <a:ext cx="5284288" cy="512576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53FC8-1E64-9F09-E4F9-24DB19699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931" y="2685348"/>
            <a:ext cx="5565891" cy="34258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1000"/>
              </a:lnSpc>
            </a:pPr>
            <a:r>
              <a:rPr lang="en-US" sz="2000" dirty="0"/>
              <a:t>UMB Hotline </a:t>
            </a:r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umaryland.edu</a:t>
            </a:r>
            <a:r>
              <a:rPr lang="en-US" sz="2000" dirty="0"/>
              <a:t>/</a:t>
            </a:r>
            <a:r>
              <a:rPr lang="en-US" sz="2000" dirty="0" err="1"/>
              <a:t>umbhotline</a:t>
            </a:r>
            <a:endParaRPr lang="en-US" sz="2000" dirty="0"/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866-594-5220</a:t>
            </a:r>
          </a:p>
          <a:p>
            <a:pPr>
              <a:lnSpc>
                <a:spcPct val="91000"/>
              </a:lnSpc>
            </a:pPr>
            <a:r>
              <a:rPr lang="en-US" sz="2000" dirty="0"/>
              <a:t>Title IX Coordinator: </a:t>
            </a:r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Stephanie Suerth, Acting</a:t>
            </a:r>
            <a:br>
              <a:rPr lang="en-US" sz="2000"/>
            </a:br>
            <a:r>
              <a:rPr lang="en-US" sz="2000"/>
              <a:t>410-706-5212 (Direct)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ssuerth@umaryland.edu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titleix@umaryland.edu</a:t>
            </a:r>
            <a:r>
              <a:rPr lang="en-US" sz="2000" dirty="0"/>
              <a:t>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138FE0-FDD5-A0AF-0581-2EC6E7996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68" y="5867401"/>
            <a:ext cx="3377564" cy="895054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B65E20CF-55A5-BFC6-8BEB-9127DC5CA0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328" y="4083763"/>
            <a:ext cx="2626741" cy="2626741"/>
          </a:xfrm>
          <a:prstGeom prst="rect">
            <a:avLst/>
          </a:prstGeom>
        </p:spPr>
      </p:pic>
      <p:pic>
        <p:nvPicPr>
          <p:cNvPr id="5" name="Picture 4" descr="A blue and black x&#10;&#10;Description automatically generated">
            <a:extLst>
              <a:ext uri="{FF2B5EF4-FFF2-40B4-BE49-F238E27FC236}">
                <a16:creationId xmlns:a16="http://schemas.microsoft.com/office/drawing/2014/main" id="{F3BECB5E-90DA-7A1F-673D-188171B4E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" y="664432"/>
            <a:ext cx="2205347" cy="20608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819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4432"/>
            <a:ext cx="6255757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53FC8-1E64-9F09-E4F9-24DB19699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931" y="2685348"/>
            <a:ext cx="5565891" cy="34258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1000"/>
              </a:lnSpc>
            </a:pPr>
            <a:r>
              <a:rPr lang="en-US" sz="2000" dirty="0"/>
              <a:t>UMB Hotline </a:t>
            </a:r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umaryland.edu</a:t>
            </a:r>
            <a:r>
              <a:rPr lang="en-US" sz="2000" dirty="0"/>
              <a:t>/</a:t>
            </a:r>
            <a:r>
              <a:rPr lang="en-US" sz="2000" dirty="0" err="1"/>
              <a:t>umbhotline</a:t>
            </a:r>
            <a:endParaRPr lang="en-US" sz="2000" dirty="0"/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866-594-5220</a:t>
            </a:r>
          </a:p>
          <a:p>
            <a:pPr>
              <a:lnSpc>
                <a:spcPct val="91000"/>
              </a:lnSpc>
            </a:pPr>
            <a:r>
              <a:rPr lang="en-US" sz="2000" dirty="0"/>
              <a:t>Title IX Coordinator: </a:t>
            </a:r>
          </a:p>
          <a:p>
            <a:pPr marL="342900" indent="-3429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Stephanie Suerth, Acting</a:t>
            </a:r>
            <a:br>
              <a:rPr lang="en-US" sz="2000" dirty="0"/>
            </a:br>
            <a:r>
              <a:rPr lang="en-US" sz="2000" dirty="0"/>
              <a:t>410-706-5212 (Direct)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ssuerth@umaryland.edu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titleix@umaryland.edu</a:t>
            </a:r>
            <a:r>
              <a:rPr lang="en-US" sz="2000" dirty="0"/>
              <a:t>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138FE0-FDD5-A0AF-0581-2EC6E7996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8" y="5867401"/>
            <a:ext cx="3377564" cy="895054"/>
          </a:xfrm>
          <a:prstGeom prst="rect">
            <a:avLst/>
          </a:prstGeom>
        </p:spPr>
      </p:pic>
      <p:pic>
        <p:nvPicPr>
          <p:cNvPr id="5" name="Picture 4" descr="A blue and black x&#10;&#10;Description automatically generated">
            <a:extLst>
              <a:ext uri="{FF2B5EF4-FFF2-40B4-BE49-F238E27FC236}">
                <a16:creationId xmlns:a16="http://schemas.microsoft.com/office/drawing/2014/main" id="{F3BECB5E-90DA-7A1F-673D-188171B4E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" y="664432"/>
            <a:ext cx="2205347" cy="206085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8A2853-AB16-375D-40A1-4D598C3E1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788" y="2857260"/>
            <a:ext cx="6045644" cy="4000740"/>
          </a:xfrm>
        </p:spPr>
        <p:txBody>
          <a:bodyPr>
            <a:normAutofit fontScale="92500"/>
          </a:bodyPr>
          <a:lstStyle/>
          <a:p>
            <a:r>
              <a:rPr lang="en-US" dirty="0"/>
              <a:t>Employees, with the exception of Confidential Employees, are required to notify Title IX when someone discloses incidents that </a:t>
            </a:r>
            <a:r>
              <a:rPr lang="en-US" b="1" i="1" dirty="0"/>
              <a:t>may</a:t>
            </a:r>
            <a:r>
              <a:rPr lang="en-US" dirty="0"/>
              <a:t> constitute sex discrimination. </a:t>
            </a:r>
          </a:p>
          <a:p>
            <a:r>
              <a:rPr lang="en-US" dirty="0"/>
              <a:t>Confidential employees must provide contact information for Title IX Coordinator.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821950-99AF-29AE-5129-15FBEC0D67F0}"/>
              </a:ext>
            </a:extLst>
          </p:cNvPr>
          <p:cNvSpPr/>
          <p:nvPr/>
        </p:nvSpPr>
        <p:spPr>
          <a:xfrm>
            <a:off x="6255756" y="664432"/>
            <a:ext cx="5934720" cy="206085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C67893-CADE-772D-4DEC-C3560FC9F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9529" y="867156"/>
            <a:ext cx="9750947" cy="15639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100" kern="1200" cap="all" spc="120" baseline="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Title IX: employee Reporting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85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6834-C533-5248-C400-7156C40A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41" y="0"/>
            <a:ext cx="11285951" cy="17007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 CONFIDENTIAL AND NON-CONFIDENTIAL EMPLOYEES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D56E-F8F1-A475-E7C9-A0F713E9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33" y="1882327"/>
            <a:ext cx="5285067" cy="3916565"/>
          </a:xfrm>
        </p:spPr>
        <p:txBody>
          <a:bodyPr numCol="1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 CONFIDENTIAL EMPLOYEES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Counseling Center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and Employee Health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Assistance Program (EAP)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CEC253-E9A7-E591-4C93-9067E1D4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73" y="5951801"/>
            <a:ext cx="2641600" cy="685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7068E2-80D7-A526-01C4-9DF55D41D60F}"/>
              </a:ext>
            </a:extLst>
          </p:cNvPr>
          <p:cNvSpPr txBox="1">
            <a:spLocks/>
          </p:cNvSpPr>
          <p:nvPr/>
        </p:nvSpPr>
        <p:spPr>
          <a:xfrm>
            <a:off x="6651112" y="1841594"/>
            <a:ext cx="5135880" cy="391656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NON-CONFIDENTIAL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</a:p>
        </p:txBody>
      </p:sp>
      <p:pic>
        <p:nvPicPr>
          <p:cNvPr id="4" name="Picture 3" descr="A blue and black x&#10;&#10;Description automatically generated">
            <a:extLst>
              <a:ext uri="{FF2B5EF4-FFF2-40B4-BE49-F238E27FC236}">
                <a16:creationId xmlns:a16="http://schemas.microsoft.com/office/drawing/2014/main" id="{2511D4A9-261C-8E0E-D15E-59C776869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027" y="5563826"/>
            <a:ext cx="1382973" cy="1292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327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64989"/>
            <a:ext cx="7819644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0425E-8479-E7B2-7272-272F3AC98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8166" y="2608264"/>
            <a:ext cx="6773408" cy="331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Stephanie Suerth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Acting Title IX Coordinator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Office of Accountability and Compliance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410-706-5212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err="1"/>
              <a:t>titleix@umaryland.edu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DC4EED-0039-0E28-0B8F-2CE0778348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0" t="43153" r="77758" b="16419"/>
          <a:stretch/>
        </p:blipFill>
        <p:spPr>
          <a:xfrm>
            <a:off x="222427" y="2412282"/>
            <a:ext cx="1326360" cy="166049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B5F1750-550A-27DC-42D0-1D7E1EE0F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39" y="262775"/>
            <a:ext cx="6700057" cy="1739438"/>
          </a:xfrm>
          <a:prstGeom prst="rect">
            <a:avLst/>
          </a:prstGeom>
        </p:spPr>
      </p:pic>
      <p:pic>
        <p:nvPicPr>
          <p:cNvPr id="2" name="Picture 1" descr="A blue and black x&#10;&#10;Description automatically generated">
            <a:extLst>
              <a:ext uri="{FF2B5EF4-FFF2-40B4-BE49-F238E27FC236}">
                <a16:creationId xmlns:a16="http://schemas.microsoft.com/office/drawing/2014/main" id="{D0B447D8-0181-8C54-EF2D-5ADA42272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702" y="2264989"/>
            <a:ext cx="4189098" cy="3914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300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C6834-C533-5248-C400-7156C40A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12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Today’s objectives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B6926-5B8C-196C-B634-59A802A34732}"/>
              </a:ext>
            </a:extLst>
          </p:cNvPr>
          <p:cNvSpPr txBox="1"/>
          <p:nvPr/>
        </p:nvSpPr>
        <p:spPr>
          <a:xfrm>
            <a:off x="4185919" y="2700815"/>
            <a:ext cx="6573009" cy="34330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r>
              <a:rPr lang="en-US" sz="3200" spc="50" dirty="0"/>
              <a:t>2024 Title IX overview</a:t>
            </a:r>
          </a:p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r>
              <a:rPr lang="en-US" sz="3200" spc="50" dirty="0"/>
              <a:t>Sex Discrimination </a:t>
            </a:r>
          </a:p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r>
              <a:rPr lang="en-US" sz="3200" spc="50" dirty="0"/>
              <a:t>Expanded Scope</a:t>
            </a:r>
          </a:p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r>
              <a:rPr lang="en-US" sz="3200" spc="50" dirty="0"/>
              <a:t>Privacy </a:t>
            </a:r>
          </a:p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r>
              <a:rPr lang="en-US" sz="3200" spc="50" dirty="0"/>
              <a:t>Pregnant &amp; Parenting </a:t>
            </a:r>
          </a:p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r>
              <a:rPr lang="en-US" sz="3200" spc="50" dirty="0"/>
              <a:t>UMB’s Title IX Policy</a:t>
            </a:r>
          </a:p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r>
              <a:rPr lang="en-US" sz="3200" spc="50" dirty="0"/>
              <a:t>Confidential Resources</a:t>
            </a:r>
          </a:p>
          <a:p>
            <a:pPr marL="457200" indent="-457200">
              <a:lnSpc>
                <a:spcPct val="101000"/>
              </a:lnSpc>
              <a:spcAft>
                <a:spcPts val="600"/>
              </a:spcAft>
              <a:buAutoNum type="arabicPeriod"/>
            </a:pPr>
            <a:endParaRPr lang="en-US" spc="50" dirty="0"/>
          </a:p>
        </p:txBody>
      </p:sp>
      <p:pic>
        <p:nvPicPr>
          <p:cNvPr id="8" name="Graphic 7" descr="Presentation with checklist outline">
            <a:extLst>
              <a:ext uri="{FF2B5EF4-FFF2-40B4-BE49-F238E27FC236}">
                <a16:creationId xmlns:a16="http://schemas.microsoft.com/office/drawing/2014/main" id="{9C2F87B7-7A53-EB53-1AF4-7C7AE9160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488" y="2263745"/>
            <a:ext cx="3562812" cy="3562812"/>
          </a:xfrm>
          <a:prstGeom prst="rect">
            <a:avLst/>
          </a:prstGeom>
        </p:spPr>
      </p:pic>
      <p:pic>
        <p:nvPicPr>
          <p:cNvPr id="5" name="Picture 4" descr="A blue and black x&#10;&#10;Description automatically generated">
            <a:extLst>
              <a:ext uri="{FF2B5EF4-FFF2-40B4-BE49-F238E27FC236}">
                <a16:creationId xmlns:a16="http://schemas.microsoft.com/office/drawing/2014/main" id="{F3D16DC8-9532-9CD3-678E-D3A4A6FD6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898" y="-8311"/>
            <a:ext cx="2518006" cy="2353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453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1DD2E-96F0-ED49-20AE-59EB1BD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996" y="-1071033"/>
            <a:ext cx="5135880" cy="557106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2024 Regulations: Title IX of the Education Amendments of 1972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9FB40-0829-710C-3974-14942FDE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96" y="1899551"/>
            <a:ext cx="6472130" cy="5571066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Went into effect on August 1,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Fundamental changes to Title IX operationalization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definitions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Formal reports standard has been removed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Expanded pregnant and pregnancy-related protections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54F1205-623C-F463-65AB-9598C01E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"/>
            <a:ext cx="4657344" cy="1209118"/>
          </a:xfrm>
          <a:prstGeom prst="rect">
            <a:avLst/>
          </a:prstGeom>
        </p:spPr>
      </p:pic>
      <p:pic>
        <p:nvPicPr>
          <p:cNvPr id="4" name="Picture 3" descr="A blue and black x&#10;&#10;Description automatically generated">
            <a:extLst>
              <a:ext uri="{FF2B5EF4-FFF2-40B4-BE49-F238E27FC236}">
                <a16:creationId xmlns:a16="http://schemas.microsoft.com/office/drawing/2014/main" id="{4F1F2CDD-03DA-72DE-E8BB-8DDE32621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74" y="2033226"/>
            <a:ext cx="3885542" cy="36309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791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4432"/>
            <a:ext cx="6255757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C6834-C533-5248-C400-7156C40A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801" y="3570493"/>
            <a:ext cx="3346955" cy="1563989"/>
          </a:xfrm>
        </p:spPr>
        <p:txBody>
          <a:bodyPr>
            <a:normAutofit fontScale="90000"/>
          </a:bodyPr>
          <a:lstStyle/>
          <a:p>
            <a:r>
              <a:rPr lang="en-US" sz="5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‘On the Basis of sex’</a:t>
            </a:r>
          </a:p>
        </p:txBody>
      </p:sp>
      <p:pic>
        <p:nvPicPr>
          <p:cNvPr id="5" name="Picture 4" descr="A blue and black x&#10;&#10;Description automatically generated">
            <a:extLst>
              <a:ext uri="{FF2B5EF4-FFF2-40B4-BE49-F238E27FC236}">
                <a16:creationId xmlns:a16="http://schemas.microsoft.com/office/drawing/2014/main" id="{8A03AC23-C4B3-31CB-451A-663CAE47F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57" y="3147891"/>
            <a:ext cx="2578102" cy="2409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D56E-F8F1-A475-E7C9-A0F713E9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097" y="3147891"/>
            <a:ext cx="4924426" cy="2795492"/>
          </a:xfrm>
        </p:spPr>
        <p:txBody>
          <a:bodyPr numCol="1">
            <a:normAutofit/>
          </a:bodyPr>
          <a:lstStyle/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 stereotypes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 characteristics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Sexual orientation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identity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or pregnancy-related conditions 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CEC253-E9A7-E591-4C93-9067E1D4F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77" y="664432"/>
            <a:ext cx="5628664" cy="1954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824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BC377B7-18F1-42AD-A1DD-E1D6A5B2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1841A4-7885-47BE-9A2A-B2602CA1A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44652"/>
            <a:ext cx="10908792" cy="55686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CEC253-E9A7-E591-4C93-9067E1D4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30349"/>
            <a:ext cx="3123211" cy="827651"/>
          </a:xfrm>
          <a:prstGeom prst="rect">
            <a:avLst/>
          </a:prstGeom>
        </p:spPr>
      </p:pic>
      <p:pic>
        <p:nvPicPr>
          <p:cNvPr id="5" name="Picture 4" descr="A blue and black x&#10;&#10;Description automatically generated">
            <a:extLst>
              <a:ext uri="{FF2B5EF4-FFF2-40B4-BE49-F238E27FC236}">
                <a16:creationId xmlns:a16="http://schemas.microsoft.com/office/drawing/2014/main" id="{8A03AC23-C4B3-31CB-451A-663CAE47F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" y="82739"/>
            <a:ext cx="1674330" cy="1564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3C6834-C533-5248-C400-7156C40ACE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1278" y="192784"/>
            <a:ext cx="10269537" cy="1700213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Jurisdiction &amp; locations</a:t>
            </a:r>
            <a:endParaRPr lang="en-US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D56E-F8F1-A475-E7C9-A0F713E996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6301" y="1963228"/>
            <a:ext cx="10674095" cy="3751263"/>
          </a:xfrm>
        </p:spPr>
        <p:txBody>
          <a:bodyPr numCol="1" anchor="ctr">
            <a:noAutofit/>
          </a:bodyPr>
          <a:lstStyle/>
          <a:p>
            <a:pPr marL="731520" lvl="1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education program or activities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campus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Campus housing 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locations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sponsored events </a:t>
            </a:r>
          </a:p>
          <a:p>
            <a:pPr marL="731520" lvl="1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Impacting the education program or activities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Anywhere if the effects meet the hostile environment definitions within the education program or activities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can include outside the United States</a:t>
            </a:r>
          </a:p>
          <a:p>
            <a:pPr marL="731520" lvl="1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Parties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Complainants can include members of the public if they have a connection to or are involved in education program or activities </a:t>
            </a:r>
          </a:p>
          <a:p>
            <a:pPr marL="1051560" lvl="3" indent="-457200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 must be under UMB’s control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951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5B42B6-26F8-4E25-839B-FB38F13BE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C6834-C533-5248-C400-7156C40A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44" y="5475030"/>
            <a:ext cx="11180069" cy="1700784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 based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D56E-F8F1-A475-E7C9-A0F713E9969F}"/>
              </a:ext>
            </a:extLst>
          </p:cNvPr>
          <p:cNvSpPr>
            <a:spLocks/>
          </p:cNvSpPr>
          <p:nvPr/>
        </p:nvSpPr>
        <p:spPr>
          <a:xfrm>
            <a:off x="1269508" y="2528334"/>
            <a:ext cx="5115371" cy="3463033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324612" indent="-324612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Sexual harassment </a:t>
            </a:r>
          </a:p>
          <a:p>
            <a:pPr marL="519379" lvl="1" indent="-324612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Quid pro quo </a:t>
            </a:r>
          </a:p>
          <a:p>
            <a:pPr marL="519379" lvl="1" indent="-324612" defTabSz="64922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Hostile environment</a:t>
            </a:r>
          </a:p>
          <a:p>
            <a:pPr marL="1016667" lvl="5" indent="-323485" defTabSz="6492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Unwelcome </a:t>
            </a:r>
          </a:p>
          <a:p>
            <a:pPr marL="1016667" lvl="5" indent="-323485" defTabSz="6492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Sex-based </a:t>
            </a:r>
          </a:p>
          <a:p>
            <a:pPr marL="1016667" lvl="5" indent="-323485" defTabSz="6492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Severe OR Pervasive</a:t>
            </a:r>
          </a:p>
          <a:p>
            <a:pPr marL="1016667" lvl="5" indent="-323485" defTabSz="649224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objectively offensive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CEC253-E9A7-E591-4C93-9067E1D4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604"/>
            <a:ext cx="6161636" cy="154819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7068E2-80D7-A526-01C4-9DF55D41D60F}"/>
              </a:ext>
            </a:extLst>
          </p:cNvPr>
          <p:cNvSpPr txBox="1">
            <a:spLocks/>
          </p:cNvSpPr>
          <p:nvPr/>
        </p:nvSpPr>
        <p:spPr>
          <a:xfrm>
            <a:off x="6384879" y="2582803"/>
            <a:ext cx="3647254" cy="278135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612" indent="-324612" defTabSz="649224">
              <a:spcBef>
                <a:spcPts val="497"/>
              </a:spcBef>
              <a:spcAft>
                <a:spcPts val="497"/>
              </a:spcAft>
              <a:buFont typeface="Arial" panose="020B0604020202020204" pitchFamily="34" charset="0"/>
              <a:buChar char="•"/>
            </a:pPr>
            <a:r>
              <a:rPr lang="en-US" sz="2400" kern="1200" spc="36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Dating Violence </a:t>
            </a:r>
          </a:p>
          <a:p>
            <a:pPr marL="324612" indent="-324612" defTabSz="649224">
              <a:spcBef>
                <a:spcPts val="497"/>
              </a:spcBef>
              <a:spcAft>
                <a:spcPts val="497"/>
              </a:spcAft>
              <a:buFont typeface="Arial" panose="020B0604020202020204" pitchFamily="34" charset="0"/>
              <a:buChar char="•"/>
            </a:pPr>
            <a:r>
              <a:rPr lang="en-US" sz="2400" kern="1200" spc="36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Domestic Violence </a:t>
            </a:r>
          </a:p>
          <a:p>
            <a:pPr marL="324612" indent="-324612" defTabSz="649224">
              <a:spcBef>
                <a:spcPts val="497"/>
              </a:spcBef>
              <a:spcAft>
                <a:spcPts val="497"/>
              </a:spcAft>
              <a:buFont typeface="Arial" panose="020B0604020202020204" pitchFamily="34" charset="0"/>
              <a:buChar char="•"/>
            </a:pPr>
            <a:r>
              <a:rPr lang="en-US" sz="2400" kern="1200" spc="36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Sexual Violence </a:t>
            </a:r>
          </a:p>
          <a:p>
            <a:pPr marL="324612" indent="-324612" defTabSz="649224">
              <a:spcBef>
                <a:spcPts val="497"/>
              </a:spcBef>
              <a:spcAft>
                <a:spcPts val="497"/>
              </a:spcAft>
              <a:buFont typeface="Arial" panose="020B0604020202020204" pitchFamily="34" charset="0"/>
              <a:buChar char="•"/>
            </a:pPr>
            <a:r>
              <a:rPr lang="en-US" sz="2400" kern="1200" spc="36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Stalking </a:t>
            </a:r>
          </a:p>
          <a:p>
            <a:pPr marL="324612" indent="-324612" defTabSz="649224">
              <a:spcBef>
                <a:spcPts val="497"/>
              </a:spcBef>
              <a:spcAft>
                <a:spcPts val="497"/>
              </a:spcAft>
              <a:buFont typeface="Arial" panose="020B0604020202020204" pitchFamily="34" charset="0"/>
              <a:buChar char="•"/>
            </a:pPr>
            <a:r>
              <a:rPr lang="en-US" sz="2400" kern="1200" spc="36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Retaliation </a:t>
            </a:r>
          </a:p>
          <a:p>
            <a:pPr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and black x&#10;&#10;Description automatically generated">
            <a:extLst>
              <a:ext uri="{FF2B5EF4-FFF2-40B4-BE49-F238E27FC236}">
                <a16:creationId xmlns:a16="http://schemas.microsoft.com/office/drawing/2014/main" id="{104984AB-137A-71D3-7562-C972FFA20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212" y="280604"/>
            <a:ext cx="1812464" cy="1693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483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153959-30FA-4987-A094-7243641F4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66E4D6-C71F-843F-1E91-EA96545716C3}"/>
              </a:ext>
            </a:extLst>
          </p:cNvPr>
          <p:cNvSpPr txBox="1">
            <a:spLocks/>
          </p:cNvSpPr>
          <p:nvPr/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Privacy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248369-464E-49D1-91FC-BC34A50A6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264989"/>
            <a:ext cx="12188952" cy="3952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C5AC84-FC96-18C1-9CE3-9B6EA4169C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86" r="-2" b="2386"/>
          <a:stretch/>
        </p:blipFill>
        <p:spPr>
          <a:xfrm>
            <a:off x="-3048" y="2264988"/>
            <a:ext cx="4370832" cy="395218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7CA7EA-E4F1-71B4-31EA-EAA3495A117E}"/>
              </a:ext>
            </a:extLst>
          </p:cNvPr>
          <p:cNvSpPr txBox="1">
            <a:spLocks/>
          </p:cNvSpPr>
          <p:nvPr/>
        </p:nvSpPr>
        <p:spPr>
          <a:xfrm>
            <a:off x="5004426" y="2587625"/>
            <a:ext cx="6223961" cy="3317875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Confidentiality of Complaints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Information Restricted Access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Disclosure Consent 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Personal Information Protection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Supportive Measures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973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6834-C533-5248-C400-7156C40A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41" y="0"/>
            <a:ext cx="11285951" cy="170078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PREGNANT AND PARENTING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D56E-F8F1-A475-E7C9-A0F713E9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33" y="1360518"/>
            <a:ext cx="5635927" cy="3916565"/>
          </a:xfrm>
        </p:spPr>
        <p:txBody>
          <a:bodyPr numCol="1"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Pregnancy &amp; Pregnancy-related Conditions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access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Confidentiality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Prohibits discrimination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modifications or accommodations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Lactation Accommodations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of absence 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0CEC253-E9A7-E591-4C93-9067E1D4F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73" y="5951801"/>
            <a:ext cx="2641600" cy="6858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7068E2-80D7-A526-01C4-9DF55D41D60F}"/>
              </a:ext>
            </a:extLst>
          </p:cNvPr>
          <p:cNvSpPr txBox="1">
            <a:spLocks/>
          </p:cNvSpPr>
          <p:nvPr/>
        </p:nvSpPr>
        <p:spPr>
          <a:xfrm>
            <a:off x="6651112" y="1360517"/>
            <a:ext cx="5135880" cy="391656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914400" rtl="0" eaLnBrk="1" latinLnBrk="0" hangingPunct="1">
              <a:lnSpc>
                <a:spcPct val="101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None/>
              <a:defRPr sz="2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3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27432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360" indent="0" algn="l" defTabSz="914400" rtl="0" eaLnBrk="1" latinLnBrk="0" hangingPunct="1">
              <a:lnSpc>
                <a:spcPct val="101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Prohibits discrimination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role parenting stereotypes  </a:t>
            </a:r>
          </a:p>
          <a:p>
            <a:pPr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e and black x&#10;&#10;Description automatically generated">
            <a:extLst>
              <a:ext uri="{FF2B5EF4-FFF2-40B4-BE49-F238E27FC236}">
                <a16:creationId xmlns:a16="http://schemas.microsoft.com/office/drawing/2014/main" id="{2511D4A9-261C-8E0E-D15E-59C776869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027" y="5563826"/>
            <a:ext cx="1382973" cy="1292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10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734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B1DD2E-96F0-ED49-20AE-59EB1BD9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61" y="3497669"/>
            <a:ext cx="3817296" cy="216037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UMB’S Title IX program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54F1205-623C-F463-65AB-9598C01EF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71" y="180817"/>
            <a:ext cx="2641600" cy="685800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56E82957-D3DE-27FD-9394-55CE98B4E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533" y="1047434"/>
            <a:ext cx="7107206" cy="4848375"/>
          </a:xfrm>
          <a:prstGeom prst="rect">
            <a:avLst/>
          </a:prstGeom>
        </p:spPr>
      </p:pic>
      <p:pic>
        <p:nvPicPr>
          <p:cNvPr id="9" name="Picture 8" descr="A blue and black x&#10;&#10;Description automatically generated">
            <a:extLst>
              <a:ext uri="{FF2B5EF4-FFF2-40B4-BE49-F238E27FC236}">
                <a16:creationId xmlns:a16="http://schemas.microsoft.com/office/drawing/2014/main" id="{906DDB12-E83F-2EF3-810E-308E68EB0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4812" y="5933680"/>
            <a:ext cx="987188" cy="922511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A3EC643-99A9-E6AA-8F1B-6CDD1FAE9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901" y="6014777"/>
            <a:ext cx="2782756" cy="722446"/>
          </a:xfrm>
          <a:prstGeom prst="rect">
            <a:avLst/>
          </a:prstGeom>
        </p:spPr>
      </p:pic>
      <p:pic>
        <p:nvPicPr>
          <p:cNvPr id="6" name="Picture 5" descr="A qr code with a logo&#10;&#10;Description automatically generated">
            <a:extLst>
              <a:ext uri="{FF2B5EF4-FFF2-40B4-BE49-F238E27FC236}">
                <a16:creationId xmlns:a16="http://schemas.microsoft.com/office/drawing/2014/main" id="{C52312E3-6930-86A6-04B8-5CB825938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569" y="714218"/>
            <a:ext cx="2880680" cy="2887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2691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uxtaposeVTI">
  <a:themeElements>
    <a:clrScheme name="Juxtapose">
      <a:dk1>
        <a:sysClr val="windowText" lastClr="000000"/>
      </a:dk1>
      <a:lt1>
        <a:sysClr val="window" lastClr="FFFFFF"/>
      </a:lt1>
      <a:dk2>
        <a:srgbClr val="3F3F3F"/>
      </a:dk2>
      <a:lt2>
        <a:srgbClr val="F8F7F5"/>
      </a:lt2>
      <a:accent1>
        <a:srgbClr val="F99700"/>
      </a:accent1>
      <a:accent2>
        <a:srgbClr val="00BAC7"/>
      </a:accent2>
      <a:accent3>
        <a:srgbClr val="FF5C21"/>
      </a:accent3>
      <a:accent4>
        <a:srgbClr val="6F7EFD"/>
      </a:accent4>
      <a:accent5>
        <a:srgbClr val="ACACAC"/>
      </a:accent5>
      <a:accent6>
        <a:srgbClr val="737373"/>
      </a:accent6>
      <a:hlink>
        <a:srgbClr val="0099FF"/>
      </a:hlink>
      <a:folHlink>
        <a:srgbClr val="868686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412</Words>
  <Application>Microsoft Office PowerPoint</Application>
  <PresentationFormat>Widescreen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Franklin Gothic Demi Cond</vt:lpstr>
      <vt:lpstr>Franklin Gothic Medium</vt:lpstr>
      <vt:lpstr>Times New Roman</vt:lpstr>
      <vt:lpstr>-webkit-standard</vt:lpstr>
      <vt:lpstr>Wingdings</vt:lpstr>
      <vt:lpstr>JuxtaposeVTI</vt:lpstr>
      <vt:lpstr>A Commitment to an Inclusive UMB Community</vt:lpstr>
      <vt:lpstr>Today’s objectives</vt:lpstr>
      <vt:lpstr>2024 Regulations: Title IX of the Education Amendments of 1972</vt:lpstr>
      <vt:lpstr>‘On the Basis of sex’</vt:lpstr>
      <vt:lpstr>Jurisdiction &amp; locations</vt:lpstr>
      <vt:lpstr>Sex based discrimination</vt:lpstr>
      <vt:lpstr>PowerPoint Presentation</vt:lpstr>
      <vt:lpstr>PREGNANT AND PARENTING STUDENTS</vt:lpstr>
      <vt:lpstr>UMB’S Title IX program</vt:lpstr>
      <vt:lpstr>Title IX: Reporting</vt:lpstr>
      <vt:lpstr>Title IX: employee Reporting</vt:lpstr>
      <vt:lpstr>UMB CONFIDENTIAL AND NON-CONFIDENTIAL EMPLOYEES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IX: A Commitment to an Inclusive UMB Community</dc:title>
  <dc:creator>Suerth, Stephanie</dc:creator>
  <cp:lastModifiedBy>Suerth, Stephanie</cp:lastModifiedBy>
  <cp:revision>4</cp:revision>
  <cp:lastPrinted>2024-08-15T12:42:30Z</cp:lastPrinted>
  <dcterms:created xsi:type="dcterms:W3CDTF">2023-02-22T21:56:08Z</dcterms:created>
  <dcterms:modified xsi:type="dcterms:W3CDTF">2024-08-19T12:51:16Z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60366DDD-7A68-461B-B50C-1898C8E78CBB</vt:lpwstr>
  </property>
  <property fmtid="{D5CDD505-2E9C-101B-9397-08002B2CF9AE}" pid="3" name="ArticulatePath">
    <vt:lpwstr>TItle IX Presentation SOD_KN 4.15.24</vt:lpwstr>
  </property>
</Properties>
</file>